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9" r:id="rId3"/>
    <p:sldId id="259" r:id="rId4"/>
    <p:sldId id="293" r:id="rId5"/>
    <p:sldId id="292" r:id="rId6"/>
    <p:sldId id="291" r:id="rId7"/>
    <p:sldId id="294" r:id="rId8"/>
    <p:sldId id="295" r:id="rId9"/>
    <p:sldId id="297" r:id="rId10"/>
    <p:sldId id="298" r:id="rId11"/>
    <p:sldId id="302" r:id="rId12"/>
    <p:sldId id="301" r:id="rId13"/>
    <p:sldId id="299" r:id="rId14"/>
    <p:sldId id="300" r:id="rId15"/>
    <p:sldId id="303" r:id="rId16"/>
    <p:sldId id="304" r:id="rId17"/>
    <p:sldId id="308" r:id="rId18"/>
    <p:sldId id="305" r:id="rId19"/>
    <p:sldId id="296" r:id="rId20"/>
    <p:sldId id="306" r:id="rId21"/>
    <p:sldId id="307" r:id="rId22"/>
    <p:sldId id="273" r:id="rId23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99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87391" autoAdjust="0"/>
  </p:normalViewPr>
  <p:slideViewPr>
    <p:cSldViewPr>
      <p:cViewPr>
        <p:scale>
          <a:sx n="90" d="100"/>
          <a:sy n="90" d="100"/>
        </p:scale>
        <p:origin x="-1602" y="-27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3967C-A747-42A2-8211-7412E4E930DF}" type="datetimeFigureOut">
              <a:rPr lang="de-DE" smtClean="0"/>
              <a:pPr/>
              <a:t>13.07.2011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76057-51B6-4F58-8824-00A6261F105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229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5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dirty="0" smtClean="0"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de-DE" baseline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de-DE" baseline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</p:spPr>
        <p:txBody>
          <a:bodyPr wrap="none" anchor="ctr"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4013" y="900113"/>
            <a:ext cx="2132012" cy="50371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900113"/>
            <a:ext cx="6246813" cy="503713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8975" y="1820863"/>
            <a:ext cx="7769225" cy="1597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63688" y="170080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619250"/>
            <a:ext cx="41894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19250"/>
            <a:ext cx="41894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00113"/>
            <a:ext cx="8531225" cy="538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19250"/>
            <a:ext cx="8531225" cy="431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0" y="755650"/>
            <a:ext cx="91440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15900" y="533400"/>
            <a:ext cx="2771775" cy="184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ts val="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200" b="1" dirty="0" smtClean="0">
                <a:solidFill>
                  <a:srgbClr val="000000"/>
                </a:solidFill>
                <a:latin typeface="Arial" charset="0"/>
              </a:rPr>
              <a:t>Database Systems Group</a:t>
            </a:r>
            <a:endParaRPr lang="de-DE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003800" y="508000"/>
            <a:ext cx="3856038" cy="184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ts val="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Department for Mathematics and Computer Science</a:t>
            </a:r>
            <a:endParaRPr lang="de-DE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 userDrawn="1"/>
        </p:nvSpPr>
        <p:spPr bwMode="auto">
          <a:xfrm>
            <a:off x="5292080" y="6525344"/>
            <a:ext cx="349185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200" b="1" dirty="0" smtClean="0">
                <a:solidFill>
                  <a:srgbClr val="000000"/>
                </a:solidFill>
                <a:latin typeface="Arial" charset="0"/>
              </a:rPr>
              <a:t>Lars Hamann, Martin Gogolla, Mirco Kuhlmann</a:t>
            </a:r>
            <a:endParaRPr lang="de-DE" sz="1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0063" y="1620838"/>
            <a:ext cx="8215312" cy="2105025"/>
          </a:xfrm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OCL-based Runtime Monitoring</a:t>
            </a:r>
            <a:br>
              <a:rPr lang="en-US" dirty="0" smtClean="0"/>
            </a:br>
            <a:r>
              <a:rPr lang="en-US" dirty="0" smtClean="0"/>
              <a:t>of JVM hosted Applications</a:t>
            </a:r>
            <a:endParaRPr lang="de-DE" dirty="0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6013" y="3933825"/>
            <a:ext cx="6781800" cy="1981200"/>
          </a:xfrm>
        </p:spPr>
        <p:txBody>
          <a:bodyPr anchor="ctr"/>
          <a:lstStyle/>
          <a:p>
            <a:pPr indent="-341313" algn="ctr">
              <a:spcBef>
                <a:spcPts val="9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dirty="0" smtClean="0"/>
              <a:t>OCL Workshop</a:t>
            </a:r>
            <a:r>
              <a:rPr lang="de-DE" sz="3600" dirty="0" smtClean="0"/>
              <a:t> 2011</a:t>
            </a:r>
          </a:p>
          <a:p>
            <a:pPr indent="-341313" algn="ctr">
              <a:spcBef>
                <a:spcPts val="9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200" dirty="0" smtClean="0"/>
              <a:t>Lars Hamann, Martin Gogolla, Mirco Kuhlmann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Platform aligned model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Model between the runtime layer (byte code) and the modelling layer (PIM, PSM)</a:t>
            </a:r>
          </a:p>
          <a:p>
            <a:r>
              <a:rPr lang="en-GB" dirty="0" smtClean="0"/>
              <a:t>As abstract as possible:</a:t>
            </a:r>
          </a:p>
          <a:p>
            <a:pPr lvl="1"/>
            <a:r>
              <a:rPr lang="en-GB" dirty="0" smtClean="0"/>
              <a:t>No technical classes, e. g., persistence</a:t>
            </a:r>
          </a:p>
          <a:p>
            <a:pPr lvl="1"/>
            <a:r>
              <a:rPr lang="en-GB" dirty="0" smtClean="0"/>
              <a:t>Central aspects (core business logic)</a:t>
            </a:r>
          </a:p>
          <a:p>
            <a:pPr lvl="1"/>
            <a:r>
              <a:rPr lang="en-GB" dirty="0" smtClean="0"/>
              <a:t>Associations when useful</a:t>
            </a:r>
          </a:p>
          <a:p>
            <a:r>
              <a:rPr lang="en-GB" dirty="0" smtClean="0"/>
              <a:t>Specific enough to be able to monitor:</a:t>
            </a:r>
          </a:p>
          <a:p>
            <a:pPr lvl="1"/>
            <a:r>
              <a:rPr lang="en-GB" dirty="0" smtClean="0"/>
              <a:t>Identification of classes, attributes, operations,...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Platform aligned model in USE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Example: Existing open source game</a:t>
            </a:r>
          </a:p>
          <a:p>
            <a:r>
              <a:rPr lang="en-GB" dirty="0" smtClean="0"/>
              <a:t>Validation of central aspects (game rules)</a:t>
            </a:r>
          </a:p>
          <a:p>
            <a:pPr lvl="1"/>
            <a:r>
              <a:rPr lang="en-GB" dirty="0" smtClean="0"/>
              <a:t>“A unit can build a colony if it has moves left”</a:t>
            </a:r>
          </a:p>
          <a:p>
            <a:pPr lvl="1"/>
            <a:r>
              <a:rPr lang="en-GB" dirty="0" smtClean="0"/>
              <a:t>“After a colony has </a:t>
            </a:r>
            <a:r>
              <a:rPr lang="en-GB" smtClean="0"/>
              <a:t>been built, </a:t>
            </a:r>
            <a:r>
              <a:rPr lang="en-GB" dirty="0" smtClean="0"/>
              <a:t>the unit has no more moves left”</a:t>
            </a:r>
          </a:p>
          <a:p>
            <a:r>
              <a:rPr lang="en-GB" dirty="0" smtClean="0"/>
              <a:t>The PAM has been manually aligned to the PSM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Platform aligned model in USE</a:t>
            </a:r>
            <a:endParaRPr lang="en-GB" dirty="0"/>
          </a:p>
        </p:txBody>
      </p:sp>
      <p:pic>
        <p:nvPicPr>
          <p:cNvPr id="5" name="Grafik 4" descr="UnitRever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7344816" cy="25141091"/>
          </a:xfrm>
          <a:prstGeom prst="rect">
            <a:avLst/>
          </a:prstGeom>
        </p:spPr>
      </p:pic>
      <p:pic>
        <p:nvPicPr>
          <p:cNvPr id="4" name="Inhaltsplatzhalter 3" descr="FreeCol_PSM_HighResolutio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05011" y="1628800"/>
            <a:ext cx="5599437" cy="2304256"/>
          </a:xfrm>
        </p:spPr>
      </p:pic>
      <p:sp>
        <p:nvSpPr>
          <p:cNvPr id="6" name="Rechteck 5"/>
          <p:cNvSpPr/>
          <p:nvPr/>
        </p:nvSpPr>
        <p:spPr bwMode="auto">
          <a:xfrm>
            <a:off x="6772940" y="2863568"/>
            <a:ext cx="1860697" cy="75150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44008" y="2060848"/>
            <a:ext cx="4392488" cy="37548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@Monitor</a:t>
            </a:r>
            <a:r>
              <a:rPr lang="en-GB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(package=</a:t>
            </a:r>
          </a:p>
          <a:p>
            <a:r>
              <a:rPr lang="en-GB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"</a:t>
            </a:r>
            <a:r>
              <a:rPr lang="en-GB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net.sf.freecol.common.model</a:t>
            </a:r>
            <a:r>
              <a:rPr lang="en-GB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")</a:t>
            </a:r>
          </a:p>
          <a:p>
            <a:r>
              <a:rPr lang="en-GB" sz="14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GB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Unit &lt; Location</a:t>
            </a:r>
          </a:p>
          <a:p>
            <a:r>
              <a:rPr lang="en-GB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en-GB" sz="1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attributes</a:t>
            </a:r>
          </a:p>
          <a:p>
            <a:r>
              <a:rPr lang="en-GB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movesLeft</a:t>
            </a:r>
            <a:r>
              <a:rPr lang="en-GB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: Integer</a:t>
            </a:r>
          </a:p>
          <a:p>
            <a:r>
              <a:rPr lang="en-GB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GB" sz="14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operations</a:t>
            </a:r>
          </a:p>
          <a:p>
            <a:endParaRPr lang="en-GB" sz="1400" b="1" dirty="0" smtClean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buildColony</a:t>
            </a:r>
            <a:r>
              <a:rPr lang="en-GB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colony:Colony</a:t>
            </a:r>
            <a:r>
              <a:rPr lang="en-GB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GB" sz="14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  pre</a:t>
            </a:r>
            <a:r>
              <a:rPr lang="en-GB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movesLeft</a:t>
            </a:r>
            <a:r>
              <a:rPr lang="en-GB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:   </a:t>
            </a:r>
            <a:r>
              <a:rPr lang="en-GB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self.movesLeft</a:t>
            </a:r>
            <a:r>
              <a:rPr lang="en-GB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&gt; 0</a:t>
            </a:r>
          </a:p>
          <a:p>
            <a:r>
              <a:rPr lang="en-GB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14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post</a:t>
            </a:r>
            <a:r>
              <a:rPr lang="en-GB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noMovesLeft</a:t>
            </a:r>
            <a:r>
              <a:rPr lang="en-GB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: </a:t>
            </a:r>
            <a:r>
              <a:rPr lang="en-GB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self.movesLeft</a:t>
            </a:r>
            <a:r>
              <a:rPr lang="en-GB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0</a:t>
            </a:r>
          </a:p>
          <a:p>
            <a:endParaRPr lang="en-GB" sz="1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4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4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end</a:t>
            </a:r>
            <a:endParaRPr lang="en-GB" sz="1400" b="1" dirty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7504" y="2060848"/>
            <a:ext cx="4464496" cy="37548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package</a:t>
            </a:r>
            <a:r>
              <a:rPr lang="en-GB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net.sf.freecol.common.model</a:t>
            </a:r>
            <a:r>
              <a:rPr lang="en-GB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GB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Unit </a:t>
            </a:r>
            <a:r>
              <a:rPr lang="en-US" sz="1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extends </a:t>
            </a:r>
            <a:r>
              <a:rPr lang="en-US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FreeColGameObject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implements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Locatable, Location, … {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…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private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movesLeft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…</a:t>
            </a:r>
            <a:b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buildColony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(Colony </a:t>
            </a:r>
            <a:r>
              <a:rPr lang="en-US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colony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){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(!</a:t>
            </a:r>
            <a:r>
              <a:rPr lang="en-US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canBuildColony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()) {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throw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IllegalStateException</a:t>
            </a: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(…);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}</a:t>
            </a:r>
            <a:b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28356 L -0.37014 -1.538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6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Snapshot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Instance of a PAM that conforms to the current program state:</a:t>
            </a:r>
          </a:p>
          <a:p>
            <a:pPr lvl="1"/>
            <a:r>
              <a:rPr lang="en-GB" dirty="0" smtClean="0"/>
              <a:t>Objects are mapped to instances</a:t>
            </a:r>
          </a:p>
          <a:p>
            <a:pPr lvl="1"/>
            <a:r>
              <a:rPr lang="en-GB" dirty="0" smtClean="0"/>
              <a:t>Field values are mapped to corresponding attribute values or links</a:t>
            </a:r>
          </a:p>
          <a:p>
            <a:r>
              <a:rPr lang="en-GB" dirty="0" smtClean="0"/>
              <a:t>Can be taken at any time by suspending the running system and examining its state</a:t>
            </a:r>
          </a:p>
          <a:p>
            <a:pPr lvl="1"/>
            <a:r>
              <a:rPr lang="en-GB" dirty="0" smtClean="0"/>
              <a:t>In Java: </a:t>
            </a:r>
            <a:r>
              <a:rPr lang="en-GB" dirty="0" err="1" smtClean="0"/>
              <a:t>ReferenceType.instances</a:t>
            </a:r>
            <a:r>
              <a:rPr lang="en-GB" dirty="0" smtClean="0"/>
              <a:t>()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program state</a:t>
            </a:r>
            <a:endParaRPr lang="en-GB" dirty="0"/>
          </a:p>
        </p:txBody>
      </p:sp>
      <p:pic>
        <p:nvPicPr>
          <p:cNvPr id="4" name="Inhaltsplatzhalter 3" descr="Ausgangssituation_VorDemBa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556792"/>
            <a:ext cx="5112568" cy="4739446"/>
          </a:xfrm>
        </p:spPr>
      </p:pic>
      <p:sp>
        <p:nvSpPr>
          <p:cNvPr id="6" name="Ellipse 5"/>
          <p:cNvSpPr/>
          <p:nvPr/>
        </p:nvSpPr>
        <p:spPr bwMode="auto">
          <a:xfrm>
            <a:off x="4211960" y="3645024"/>
            <a:ext cx="648072" cy="598220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5540003" y="5466490"/>
            <a:ext cx="864096" cy="360040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snapshot</a:t>
            </a:r>
            <a:endParaRPr lang="en-GB" dirty="0"/>
          </a:p>
        </p:txBody>
      </p:sp>
      <p:pic>
        <p:nvPicPr>
          <p:cNvPr id="7" name="Inhaltsplatzhalter 6" descr="Ausgangssituation_VorDemBau_Objektdiagram_HighResolu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556791"/>
            <a:ext cx="5292925" cy="4441325"/>
          </a:xfrm>
        </p:spPr>
      </p:pic>
      <p:pic>
        <p:nvPicPr>
          <p:cNvPr id="8" name="Inhaltsplatzhalter 3" descr="Ausgangssituation_VorDemBa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2060848"/>
            <a:ext cx="3029402" cy="2808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12" name="Gerade Verbindung mit Pfeil 11"/>
          <p:cNvCxnSpPr/>
          <p:nvPr/>
        </p:nvCxnSpPr>
        <p:spPr bwMode="auto">
          <a:xfrm rot="10800000">
            <a:off x="1979712" y="3573016"/>
            <a:ext cx="3744416" cy="20162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 bwMode="auto">
          <a:xfrm rot="10800000" flipV="1">
            <a:off x="2555776" y="2204864"/>
            <a:ext cx="5472608" cy="50405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876256" y="5445224"/>
            <a:ext cx="93610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3???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Dynamic monitoring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Monitor execution of the system</a:t>
            </a:r>
          </a:p>
          <a:p>
            <a:r>
              <a:rPr lang="en-GB" dirty="0" smtClean="0"/>
              <a:t>Synchronize snapshot with program state</a:t>
            </a:r>
          </a:p>
          <a:p>
            <a:pPr lvl="1"/>
            <a:r>
              <a:rPr lang="en-GB" dirty="0" smtClean="0"/>
              <a:t>Breakpoints at important locations:</a:t>
            </a:r>
          </a:p>
          <a:p>
            <a:pPr lvl="2"/>
            <a:r>
              <a:rPr lang="en-GB" dirty="0" smtClean="0"/>
              <a:t>Class initialization</a:t>
            </a:r>
          </a:p>
          <a:p>
            <a:pPr lvl="2"/>
            <a:r>
              <a:rPr lang="en-GB" dirty="0" smtClean="0"/>
              <a:t>Constructor, Operation start / end</a:t>
            </a:r>
          </a:p>
          <a:p>
            <a:pPr lvl="2"/>
            <a:r>
              <a:rPr lang="en-GB" dirty="0" smtClean="0"/>
              <a:t>Field modifications</a:t>
            </a:r>
          </a:p>
          <a:p>
            <a:r>
              <a:rPr lang="en-GB" dirty="0" smtClean="0"/>
              <a:t>Validate constraints at Operations start /end</a:t>
            </a:r>
          </a:p>
          <a:p>
            <a:r>
              <a:rPr lang="en-GB" dirty="0" smtClean="0"/>
              <a:t>Optional: Trace execution for visualization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Dynamic monitoring sample</a:t>
            </a:r>
            <a:endParaRPr lang="en-GB" dirty="0"/>
          </a:p>
        </p:txBody>
      </p:sp>
      <p:pic>
        <p:nvPicPr>
          <p:cNvPr id="4" name="Inhaltsplatzhalter 3" descr="CallStac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32403"/>
            <a:ext cx="4354869" cy="3080773"/>
          </a:xfrm>
        </p:spPr>
      </p:pic>
      <p:sp>
        <p:nvSpPr>
          <p:cNvPr id="5" name="Rechteck 4"/>
          <p:cNvSpPr/>
          <p:nvPr/>
        </p:nvSpPr>
        <p:spPr bwMode="auto">
          <a:xfrm>
            <a:off x="395536" y="3789040"/>
            <a:ext cx="3096344" cy="122413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4932040" y="1844824"/>
            <a:ext cx="3903985" cy="3885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buildColony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 is monitored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/>
              <a:defRPr/>
            </a:pPr>
            <a:r>
              <a:rPr lang="en-GB" kern="0" baseline="0" dirty="0" smtClean="0">
                <a:solidFill>
                  <a:srgbClr val="000000"/>
                </a:solidFill>
                <a:latin typeface="+mn-lt"/>
                <a:ea typeface="+mn-ea"/>
              </a:rPr>
              <a:t>But all atomic operations</a:t>
            </a:r>
          </a:p>
          <a:p>
            <a:pPr marL="1085850" lvl="1" indent="-342900">
              <a:spcBef>
                <a:spcPts val="700"/>
              </a:spcBef>
              <a:buFont typeface="Times New Roman" pitchFamily="16" charset="0"/>
              <a:buChar char="•"/>
            </a:pP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</a:t>
            </a:r>
          </a:p>
          <a:p>
            <a:pPr marL="1085850" lvl="1" indent="-342900">
              <a:spcBef>
                <a:spcPts val="700"/>
              </a:spcBef>
              <a:buFont typeface="Times New Roman" pitchFamily="16" charset="0"/>
              <a:buChar char="•"/>
            </a:pPr>
            <a:r>
              <a:rPr lang="en-GB" sz="1800" kern="0" baseline="0" dirty="0" smtClean="0">
                <a:solidFill>
                  <a:srgbClr val="000000"/>
                </a:solidFill>
                <a:latin typeface="+mn-lt"/>
                <a:ea typeface="+mn-ea"/>
              </a:rPr>
              <a:t>Insert</a:t>
            </a:r>
          </a:p>
          <a:p>
            <a:pPr marL="1085850" lvl="1" indent="-342900">
              <a:spcBef>
                <a:spcPts val="700"/>
              </a:spcBef>
              <a:buFont typeface="Times New Roman" pitchFamily="16" charset="0"/>
              <a:buChar char="•"/>
            </a:pP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</a:t>
            </a:r>
          </a:p>
          <a:p>
            <a:pPr marL="1085850" lvl="1" indent="-342900">
              <a:spcBef>
                <a:spcPts val="700"/>
              </a:spcBef>
              <a:buFont typeface="Times New Roman" pitchFamily="16" charset="0"/>
              <a:buChar char="•"/>
            </a:pPr>
            <a:r>
              <a:rPr lang="en-GB" sz="1800" kern="0" baseline="0" dirty="0" smtClean="0">
                <a:solidFill>
                  <a:srgbClr val="000000"/>
                </a:solidFill>
                <a:latin typeface="+mn-lt"/>
                <a:ea typeface="+mn-ea"/>
              </a:rPr>
              <a:t>Set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Dynamic monitoring sample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619250"/>
            <a:ext cx="8531225" cy="1017662"/>
          </a:xfrm>
        </p:spPr>
        <p:txBody>
          <a:bodyPr/>
          <a:lstStyle/>
          <a:p>
            <a:r>
              <a:rPr lang="en-GB" sz="2400" dirty="0" smtClean="0"/>
              <a:t>A more detailed PAM (to see what’s happening       )</a:t>
            </a:r>
          </a:p>
        </p:txBody>
      </p:sp>
      <p:pic>
        <p:nvPicPr>
          <p:cNvPr id="1026" name="Picture 2" descr="C:\Users\lhamann\AppData\Local\Microsoft\Windows\Temporary Internet Files\Content.IE5\RCMS22P1\MC90044045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5337" y="1658317"/>
            <a:ext cx="533007" cy="402531"/>
          </a:xfrm>
          <a:prstGeom prst="rect">
            <a:avLst/>
          </a:prstGeom>
          <a:noFill/>
        </p:spPr>
      </p:pic>
      <p:pic>
        <p:nvPicPr>
          <p:cNvPr id="5" name="Grafik 4" descr="BuildColonySequen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132856"/>
            <a:ext cx="4968552" cy="3777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Complete external approach</a:t>
            </a:r>
          </a:p>
          <a:p>
            <a:r>
              <a:rPr lang="en-GB" dirty="0" smtClean="0"/>
              <a:t>However, knowledge about interfaces and parts of the structure is required</a:t>
            </a:r>
          </a:p>
          <a:p>
            <a:r>
              <a:rPr lang="en-GB" dirty="0" smtClean="0"/>
              <a:t>Start of monitoring at any time (initial snapshot)</a:t>
            </a:r>
          </a:p>
          <a:p>
            <a:pPr lvl="1"/>
            <a:r>
              <a:rPr lang="en-GB" dirty="0" smtClean="0"/>
              <a:t>Abstract analysis of program state</a:t>
            </a:r>
          </a:p>
          <a:p>
            <a:pPr lvl="1"/>
            <a:r>
              <a:rPr lang="en-GB" dirty="0" smtClean="0"/>
              <a:t>OCL as query language, can be combined with visual techniques</a:t>
            </a:r>
          </a:p>
          <a:p>
            <a:r>
              <a:rPr lang="en-GB" dirty="0" smtClean="0"/>
              <a:t>Automatic synchronization of snapshot and program state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</a:p>
          <a:p>
            <a:r>
              <a:rPr lang="en-GB" dirty="0" smtClean="0"/>
              <a:t>Related approaches</a:t>
            </a:r>
          </a:p>
          <a:p>
            <a:r>
              <a:rPr lang="en-GB" dirty="0" smtClean="0"/>
              <a:t>OCL-based Runtime Monitoring</a:t>
            </a:r>
          </a:p>
          <a:p>
            <a:pPr lvl="1"/>
            <a:r>
              <a:rPr lang="en-GB" dirty="0" smtClean="0"/>
              <a:t>Overview</a:t>
            </a:r>
          </a:p>
          <a:p>
            <a:pPr lvl="1"/>
            <a:r>
              <a:rPr lang="en-GB" dirty="0" smtClean="0"/>
              <a:t>Platform aligned model</a:t>
            </a:r>
          </a:p>
          <a:p>
            <a:pPr lvl="1"/>
            <a:r>
              <a:rPr lang="en-GB" dirty="0" smtClean="0"/>
              <a:t>Snapshots</a:t>
            </a:r>
          </a:p>
          <a:p>
            <a:pPr lvl="1"/>
            <a:r>
              <a:rPr lang="en-GB" dirty="0" smtClean="0"/>
              <a:t>Dynamic monitoring</a:t>
            </a:r>
          </a:p>
          <a:p>
            <a:r>
              <a:rPr lang="en-GB" dirty="0" smtClean="0"/>
              <a:t>Conclusion / Future Work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Runtime validation of dynamic constraints</a:t>
            </a:r>
          </a:p>
          <a:p>
            <a:pPr lvl="1"/>
            <a:r>
              <a:rPr lang="en-GB" dirty="0" smtClean="0"/>
              <a:t>monitor can pause execution on failure</a:t>
            </a:r>
          </a:p>
          <a:p>
            <a:pPr lvl="1"/>
            <a:r>
              <a:rPr lang="en-GB" dirty="0" smtClean="0"/>
              <a:t>“abstract debugging”</a:t>
            </a:r>
          </a:p>
          <a:p>
            <a:r>
              <a:rPr lang="en-GB" dirty="0" smtClean="0"/>
              <a:t>Approach makes use of powerful VM features</a:t>
            </a:r>
          </a:p>
          <a:p>
            <a:r>
              <a:rPr lang="en-GB" dirty="0" smtClean="0"/>
              <a:t>Can be used to generate sample call sequences for documentation purposes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Monitor as a JVM agent</a:t>
            </a:r>
          </a:p>
          <a:p>
            <a:r>
              <a:rPr lang="en-GB" dirty="0" smtClean="0"/>
              <a:t>Many-to-many relationships</a:t>
            </a:r>
          </a:p>
          <a:p>
            <a:r>
              <a:rPr lang="en-GB" dirty="0" smtClean="0"/>
              <a:t>When to validate invariants?</a:t>
            </a:r>
          </a:p>
          <a:p>
            <a:r>
              <a:rPr lang="en-GB" dirty="0" smtClean="0"/>
              <a:t>(Semi-)automatic detection of constraints</a:t>
            </a:r>
          </a:p>
          <a:p>
            <a:r>
              <a:rPr lang="en-GB" dirty="0" smtClean="0"/>
              <a:t>Generation / retrieval of the PAM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87659" y="2276872"/>
            <a:ext cx="8532813" cy="2304256"/>
          </a:xfrm>
        </p:spPr>
        <p:txBody>
          <a:bodyPr/>
          <a:lstStyle/>
          <a:p>
            <a:pPr marL="179388" indent="-179388" algn="ctr">
              <a:buSzPct val="50000"/>
              <a:buFont typeface="Wingdings" charset="2"/>
              <a:buNone/>
              <a:tabLst>
                <a:tab pos="179388" algn="l"/>
                <a:tab pos="284163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</a:tabLst>
            </a:pPr>
            <a:r>
              <a:rPr lang="de-DE" sz="4000" dirty="0" err="1" smtClean="0"/>
              <a:t>Thank‘s</a:t>
            </a:r>
            <a:r>
              <a:rPr lang="de-DE" sz="4000" dirty="0" smtClean="0"/>
              <a:t> </a:t>
            </a:r>
            <a:r>
              <a:rPr lang="de-DE" sz="4000" dirty="0" err="1" smtClean="0"/>
              <a:t>for</a:t>
            </a:r>
            <a:r>
              <a:rPr lang="de-DE" sz="4000" dirty="0" smtClean="0"/>
              <a:t> </a:t>
            </a:r>
            <a:r>
              <a:rPr lang="de-DE" sz="4000" dirty="0" err="1" smtClean="0"/>
              <a:t>your</a:t>
            </a:r>
            <a:r>
              <a:rPr lang="de-DE" sz="4000" dirty="0" smtClean="0"/>
              <a:t> </a:t>
            </a:r>
            <a:r>
              <a:rPr lang="de-DE" sz="4000" dirty="0" err="1" smtClean="0"/>
              <a:t>attention</a:t>
            </a:r>
            <a:r>
              <a:rPr lang="de-DE" sz="4000" dirty="0" smtClean="0"/>
              <a:t>!</a:t>
            </a:r>
          </a:p>
          <a:p>
            <a:pPr marL="179388" indent="-179388" algn="ctr">
              <a:buSzPct val="50000"/>
              <a:buFont typeface="Wingdings" charset="2"/>
              <a:buNone/>
              <a:tabLst>
                <a:tab pos="179388" algn="l"/>
                <a:tab pos="284163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</a:tabLst>
            </a:pPr>
            <a:endParaRPr lang="de-DE" sz="4000" dirty="0" smtClean="0"/>
          </a:p>
          <a:p>
            <a:pPr marL="179388" indent="-179388" algn="ctr">
              <a:buSzPct val="50000"/>
              <a:buFont typeface="Wingdings" charset="2"/>
              <a:buNone/>
              <a:tabLst>
                <a:tab pos="179388" algn="l"/>
                <a:tab pos="284163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</a:tabLst>
            </a:pPr>
            <a:r>
              <a:rPr lang="de-DE" sz="4000" dirty="0" err="1" smtClean="0"/>
              <a:t>Questions</a:t>
            </a:r>
            <a:r>
              <a:rPr lang="de-DE" sz="4000" dirty="0" smtClean="0"/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</a:p>
        </p:txBody>
      </p:sp>
      <p:sp>
        <p:nvSpPr>
          <p:cNvPr id="4099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MDD in an optimal way: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Current practice: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755576" y="2348880"/>
            <a:ext cx="1440160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Gothic" charset="-128"/>
              </a:rPr>
              <a:t>PIM</a:t>
            </a:r>
          </a:p>
        </p:txBody>
      </p:sp>
      <p:sp>
        <p:nvSpPr>
          <p:cNvPr id="6" name="Pfeil nach rechts 5"/>
          <p:cNvSpPr/>
          <p:nvPr/>
        </p:nvSpPr>
        <p:spPr bwMode="auto">
          <a:xfrm>
            <a:off x="2339752" y="2492896"/>
            <a:ext cx="720080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3131840" y="2348880"/>
            <a:ext cx="1440160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Gothic" charset="-128"/>
              </a:rPr>
              <a:t>PSM</a:t>
            </a:r>
            <a:r>
              <a:rPr kumimoji="0" lang="en-GB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ea typeface="MS Gothic" charset="-128"/>
              </a:rPr>
              <a:t>1</a:t>
            </a:r>
          </a:p>
        </p:txBody>
      </p:sp>
      <p:sp>
        <p:nvSpPr>
          <p:cNvPr id="8" name="Pfeil nach rechts 7"/>
          <p:cNvSpPr/>
          <p:nvPr/>
        </p:nvSpPr>
        <p:spPr bwMode="auto">
          <a:xfrm>
            <a:off x="4644008" y="2492896"/>
            <a:ext cx="720080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7236296" y="2348880"/>
            <a:ext cx="1440160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MS Gothic" charset="-128"/>
              </a:rPr>
              <a:t>PSM</a:t>
            </a:r>
            <a:r>
              <a:rPr kumimoji="0" lang="en-GB" sz="24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MS Gothic" charset="-128"/>
              </a:rPr>
              <a:t>n</a:t>
            </a:r>
            <a:endParaRPr kumimoji="0" lang="en-GB" sz="2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ea typeface="MS Gothic" charset="-128"/>
            </a:endParaRPr>
          </a:p>
        </p:txBody>
      </p:sp>
      <p:sp>
        <p:nvSpPr>
          <p:cNvPr id="10" name="Pfeil nach rechts 9"/>
          <p:cNvSpPr/>
          <p:nvPr/>
        </p:nvSpPr>
        <p:spPr bwMode="auto">
          <a:xfrm>
            <a:off x="6444208" y="2492896"/>
            <a:ext cx="720080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580112" y="2564904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tx1"/>
                </a:solidFill>
              </a:rPr>
              <a:t>...</a:t>
            </a:r>
            <a:endParaRPr lang="en-GB" sz="4000" b="1" dirty="0">
              <a:solidFill>
                <a:schemeClr val="tx1"/>
              </a:solidFill>
            </a:endParaRPr>
          </a:p>
        </p:txBody>
      </p:sp>
      <p:grpSp>
        <p:nvGrpSpPr>
          <p:cNvPr id="36" name="Gruppieren 35"/>
          <p:cNvGrpSpPr/>
          <p:nvPr/>
        </p:nvGrpSpPr>
        <p:grpSpPr>
          <a:xfrm>
            <a:off x="755576" y="3039343"/>
            <a:ext cx="5904656" cy="1397769"/>
            <a:chOff x="755576" y="3039343"/>
            <a:chExt cx="5904656" cy="1397769"/>
          </a:xfrm>
        </p:grpSpPr>
        <p:cxnSp>
          <p:nvCxnSpPr>
            <p:cNvPr id="13" name="Gerade Verbindung mit Pfeil 12"/>
            <p:cNvCxnSpPr>
              <a:stCxn id="26" idx="0"/>
            </p:cNvCxnSpPr>
            <p:nvPr/>
          </p:nvCxnSpPr>
          <p:spPr bwMode="auto">
            <a:xfrm rot="16200000" flipV="1">
              <a:off x="2394552" y="3418179"/>
              <a:ext cx="936104" cy="17843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Gerade Verbindung mit Pfeil 14"/>
            <p:cNvCxnSpPr>
              <a:stCxn id="26" idx="0"/>
            </p:cNvCxnSpPr>
            <p:nvPr/>
          </p:nvCxnSpPr>
          <p:spPr bwMode="auto">
            <a:xfrm rot="5400000" flipH="1" flipV="1">
              <a:off x="3509882" y="2553289"/>
              <a:ext cx="864096" cy="198022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Gerade Verbindung mit Pfeil 17"/>
            <p:cNvCxnSpPr>
              <a:stCxn id="26" idx="0"/>
            </p:cNvCxnSpPr>
            <p:nvPr/>
          </p:nvCxnSpPr>
          <p:spPr bwMode="auto">
            <a:xfrm rot="5400000" flipH="1" flipV="1">
              <a:off x="4337974" y="1653189"/>
              <a:ext cx="936104" cy="370841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feld 25"/>
            <p:cNvSpPr txBox="1"/>
            <p:nvPr/>
          </p:nvSpPr>
          <p:spPr>
            <a:xfrm>
              <a:off x="755576" y="3975447"/>
              <a:ext cx="439248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Defined model transformations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5724128" y="3255367"/>
            <a:ext cx="3024336" cy="1181745"/>
            <a:chOff x="5724128" y="3255367"/>
            <a:chExt cx="3024336" cy="1181745"/>
          </a:xfrm>
        </p:grpSpPr>
        <p:sp>
          <p:nvSpPr>
            <p:cNvPr id="27" name="Textfeld 26"/>
            <p:cNvSpPr txBox="1"/>
            <p:nvPr/>
          </p:nvSpPr>
          <p:spPr>
            <a:xfrm>
              <a:off x="5724128" y="3975447"/>
              <a:ext cx="3024336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Executable program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Gerade Verbindung mit Pfeil 27"/>
            <p:cNvCxnSpPr>
              <a:stCxn id="27" idx="0"/>
            </p:cNvCxnSpPr>
            <p:nvPr/>
          </p:nvCxnSpPr>
          <p:spPr bwMode="auto">
            <a:xfrm rot="5400000" flipH="1" flipV="1">
              <a:off x="7200292" y="3291371"/>
              <a:ext cx="720080" cy="64807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8" name="Rechteck 37"/>
          <p:cNvSpPr/>
          <p:nvPr/>
        </p:nvSpPr>
        <p:spPr bwMode="auto">
          <a:xfrm>
            <a:off x="755576" y="4305290"/>
            <a:ext cx="1440160" cy="864096"/>
          </a:xfrm>
          <a:prstGeom prst="rect">
            <a:avLst/>
          </a:prstGeom>
          <a:gradFill>
            <a:gsLst>
              <a:gs pos="0">
                <a:srgbClr val="FF990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latinLnBrk="0">
              <a:lnSpc>
                <a:spcPct val="100000"/>
              </a:lnSpc>
              <a:buFont typeface="Times New Roman" pitchFamily="16" charset="0"/>
              <a:buNone/>
              <a:tabLst/>
            </a:pPr>
            <a:r>
              <a:rPr lang="en-GB" dirty="0" smtClean="0">
                <a:solidFill>
                  <a:schemeClr val="tx1"/>
                </a:solidFill>
                <a:ea typeface="MS Gothic" charset="-128"/>
              </a:rPr>
              <a:t>PIM</a:t>
            </a:r>
          </a:p>
        </p:txBody>
      </p:sp>
      <p:sp>
        <p:nvSpPr>
          <p:cNvPr id="39" name="Pfeil nach rechts 38"/>
          <p:cNvSpPr/>
          <p:nvPr/>
        </p:nvSpPr>
        <p:spPr bwMode="auto">
          <a:xfrm>
            <a:off x="2339752" y="4449306"/>
            <a:ext cx="720080" cy="504056"/>
          </a:xfrm>
          <a:prstGeom prst="rightArrow">
            <a:avLst/>
          </a:prstGeom>
          <a:gradFill>
            <a:gsLst>
              <a:gs pos="0">
                <a:srgbClr val="FF990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mtClean="0">
              <a:solidFill>
                <a:schemeClr val="tx1"/>
              </a:solidFill>
              <a:ea typeface="MS Gothic" charset="-128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3131840" y="4305290"/>
            <a:ext cx="1440160" cy="864096"/>
          </a:xfrm>
          <a:prstGeom prst="rect">
            <a:avLst/>
          </a:prstGeom>
          <a:gradFill>
            <a:gsLst>
              <a:gs pos="0">
                <a:srgbClr val="FF990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latinLnBrk="0">
              <a:lnSpc>
                <a:spcPct val="100000"/>
              </a:lnSpc>
              <a:buFont typeface="Times New Roman" pitchFamily="16" charset="0"/>
              <a:buNone/>
              <a:tabLst/>
            </a:pPr>
            <a:r>
              <a:rPr lang="en-GB" dirty="0" smtClean="0">
                <a:solidFill>
                  <a:schemeClr val="tx1"/>
                </a:solidFill>
                <a:ea typeface="MS Gothic" charset="-128"/>
              </a:rPr>
              <a:t>PSM1</a:t>
            </a:r>
          </a:p>
        </p:txBody>
      </p:sp>
      <p:sp>
        <p:nvSpPr>
          <p:cNvPr id="41" name="Pfeil nach rechts 40"/>
          <p:cNvSpPr/>
          <p:nvPr/>
        </p:nvSpPr>
        <p:spPr bwMode="auto">
          <a:xfrm>
            <a:off x="4644008" y="4449306"/>
            <a:ext cx="720080" cy="504056"/>
          </a:xfrm>
          <a:prstGeom prst="rightArrow">
            <a:avLst/>
          </a:prstGeom>
          <a:gradFill>
            <a:gsLst>
              <a:gs pos="0">
                <a:srgbClr val="FF990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mtClean="0">
              <a:solidFill>
                <a:schemeClr val="tx1"/>
              </a:solidFill>
              <a:ea typeface="MS Gothic" charset="-128"/>
            </a:endParaRPr>
          </a:p>
        </p:txBody>
      </p:sp>
      <p:sp>
        <p:nvSpPr>
          <p:cNvPr id="42" name="Rechteck 41"/>
          <p:cNvSpPr/>
          <p:nvPr/>
        </p:nvSpPr>
        <p:spPr bwMode="auto">
          <a:xfrm>
            <a:off x="7236296" y="4305290"/>
            <a:ext cx="1440160" cy="864096"/>
          </a:xfrm>
          <a:prstGeom prst="rect">
            <a:avLst/>
          </a:prstGeom>
          <a:gradFill>
            <a:gsLst>
              <a:gs pos="0">
                <a:srgbClr val="FF990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MS Gothic" charset="-128"/>
              </a:rPr>
              <a:t>PSM</a:t>
            </a:r>
            <a:r>
              <a:rPr kumimoji="0" lang="en-GB" sz="24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MS Gothic" charset="-128"/>
              </a:rPr>
              <a:t>n</a:t>
            </a:r>
            <a:endParaRPr kumimoji="0" lang="en-GB" sz="2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ea typeface="MS Gothic" charset="-128"/>
            </a:endParaRPr>
          </a:p>
        </p:txBody>
      </p:sp>
      <p:sp>
        <p:nvSpPr>
          <p:cNvPr id="43" name="Pfeil nach rechts 42"/>
          <p:cNvSpPr/>
          <p:nvPr/>
        </p:nvSpPr>
        <p:spPr bwMode="auto">
          <a:xfrm>
            <a:off x="6444208" y="4449306"/>
            <a:ext cx="720080" cy="504056"/>
          </a:xfrm>
          <a:prstGeom prst="rightArrow">
            <a:avLst/>
          </a:prstGeom>
          <a:gradFill>
            <a:gsLst>
              <a:gs pos="0">
                <a:srgbClr val="FF990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mtClean="0">
              <a:solidFill>
                <a:schemeClr val="tx1"/>
              </a:solidFill>
              <a:ea typeface="MS Gothic" charset="-128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5580112" y="4521314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tx1"/>
                </a:solidFill>
              </a:rPr>
              <a:t>...</a:t>
            </a:r>
            <a:endParaRPr lang="en-GB" sz="4000" b="1" dirty="0">
              <a:solidFill>
                <a:schemeClr val="tx1"/>
              </a:solidFill>
            </a:endParaRPr>
          </a:p>
        </p:txBody>
      </p:sp>
      <p:grpSp>
        <p:nvGrpSpPr>
          <p:cNvPr id="61" name="Gruppieren 60"/>
          <p:cNvGrpSpPr/>
          <p:nvPr/>
        </p:nvGrpSpPr>
        <p:grpSpPr>
          <a:xfrm>
            <a:off x="755576" y="4941168"/>
            <a:ext cx="4392488" cy="1037729"/>
            <a:chOff x="755576" y="4941168"/>
            <a:chExt cx="4392488" cy="1037729"/>
          </a:xfrm>
        </p:grpSpPr>
        <p:cxnSp>
          <p:nvCxnSpPr>
            <p:cNvPr id="47" name="Gerade Verbindung mit Pfeil 46"/>
            <p:cNvCxnSpPr>
              <a:stCxn id="50" idx="0"/>
            </p:cNvCxnSpPr>
            <p:nvPr/>
          </p:nvCxnSpPr>
          <p:spPr bwMode="auto">
            <a:xfrm rot="16200000" flipV="1">
              <a:off x="2609782" y="5175194"/>
              <a:ext cx="504056" cy="18002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" name="Gerade Verbindung mit Pfeil 47"/>
            <p:cNvCxnSpPr>
              <a:stCxn id="50" idx="0"/>
            </p:cNvCxnSpPr>
            <p:nvPr/>
          </p:nvCxnSpPr>
          <p:spPr bwMode="auto">
            <a:xfrm rot="5400000" flipH="1" flipV="1">
              <a:off x="3653898" y="4239090"/>
              <a:ext cx="576064" cy="198022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0" name="Textfeld 49"/>
            <p:cNvSpPr txBox="1"/>
            <p:nvPr/>
          </p:nvSpPr>
          <p:spPr>
            <a:xfrm>
              <a:off x="755576" y="5517232"/>
              <a:ext cx="4392488" cy="461665"/>
            </a:xfrm>
            <a:prstGeom prst="rect">
              <a:avLst/>
            </a:prstGeom>
            <a:ln>
              <a:solidFill>
                <a:srgbClr val="FF99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Defined model transformations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5724128" y="5013176"/>
            <a:ext cx="3024336" cy="965721"/>
            <a:chOff x="5724128" y="5013176"/>
            <a:chExt cx="3024336" cy="965721"/>
          </a:xfrm>
        </p:grpSpPr>
        <p:sp>
          <p:nvSpPr>
            <p:cNvPr id="54" name="Textfeld 53"/>
            <p:cNvSpPr txBox="1"/>
            <p:nvPr/>
          </p:nvSpPr>
          <p:spPr>
            <a:xfrm>
              <a:off x="5724128" y="5517232"/>
              <a:ext cx="3024336" cy="461665"/>
            </a:xfrm>
            <a:prstGeom prst="rect">
              <a:avLst/>
            </a:prstGeom>
            <a:ln>
              <a:solidFill>
                <a:srgbClr val="FF99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Handwritten code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55" name="Gerade Verbindung mit Pfeil 54"/>
            <p:cNvCxnSpPr>
              <a:stCxn id="54" idx="0"/>
            </p:cNvCxnSpPr>
            <p:nvPr/>
          </p:nvCxnSpPr>
          <p:spPr bwMode="auto">
            <a:xfrm rot="16200000" flipV="1">
              <a:off x="6804248" y="5085184"/>
              <a:ext cx="504056" cy="36004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Possible other scenario:</a:t>
            </a:r>
          </a:p>
          <a:p>
            <a:pPr lvl="1"/>
            <a:r>
              <a:rPr lang="en-GB" dirty="0" smtClean="0"/>
              <a:t>No executable code is produced “in house”</a:t>
            </a:r>
          </a:p>
          <a:p>
            <a:pPr lvl="1"/>
            <a:r>
              <a:rPr lang="en-GB" dirty="0" smtClean="0"/>
              <a:t>PIM/PSM Models are used as the specification for components</a:t>
            </a:r>
          </a:p>
          <a:p>
            <a:pPr lvl="1"/>
            <a:r>
              <a:rPr lang="en-GB" dirty="0" smtClean="0"/>
              <a:t>Implementation is “outsourced”</a:t>
            </a:r>
          </a:p>
          <a:p>
            <a:pPr lvl="1"/>
            <a:r>
              <a:rPr lang="en-GB" dirty="0" smtClean="0"/>
              <a:t>Component is delivered as a black box</a:t>
            </a:r>
          </a:p>
          <a:p>
            <a:pPr lvl="1"/>
            <a:r>
              <a:rPr lang="en-GB" dirty="0" smtClean="0"/>
              <a:t>Also: Assumptions about existing components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Assumption:</a:t>
            </a:r>
            <a:br>
              <a:rPr lang="en-GB" dirty="0" smtClean="0"/>
            </a:br>
            <a:r>
              <a:rPr lang="en-GB" dirty="0" smtClean="0"/>
              <a:t>Models are enriched with constraints, e. g., invariants, pre-/</a:t>
            </a:r>
            <a:r>
              <a:rPr lang="en-GB" dirty="0" err="1" smtClean="0"/>
              <a:t>postconditions</a:t>
            </a:r>
            <a:r>
              <a:rPr lang="en-GB" dirty="0" smtClean="0"/>
              <a:t>.</a:t>
            </a:r>
          </a:p>
          <a:p>
            <a:r>
              <a:rPr lang="en-GB" dirty="0" smtClean="0"/>
              <a:t>Question:</a:t>
            </a:r>
            <a:br>
              <a:rPr lang="en-GB" dirty="0" smtClean="0"/>
            </a:br>
            <a:r>
              <a:rPr lang="en-GB" dirty="0" smtClean="0"/>
              <a:t>Does the resulting system satisfy them at runtime?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Related approaches</a:t>
            </a:r>
          </a:p>
        </p:txBody>
      </p:sp>
      <p:sp>
        <p:nvSpPr>
          <p:cNvPr id="4099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Weaving (mainly done with AOP)</a:t>
            </a:r>
          </a:p>
          <a:p>
            <a:r>
              <a:rPr lang="en-GB" dirty="0" smtClean="0"/>
              <a:t>Drawbacks:</a:t>
            </a:r>
          </a:p>
          <a:p>
            <a:pPr lvl="1"/>
            <a:r>
              <a:rPr lang="en-GB" dirty="0" smtClean="0"/>
              <a:t>The implementation is modified:</a:t>
            </a:r>
          </a:p>
          <a:p>
            <a:pPr lvl="2"/>
            <a:r>
              <a:rPr lang="en-GB" dirty="0" smtClean="0"/>
              <a:t>Weaving into the source code</a:t>
            </a:r>
          </a:p>
          <a:p>
            <a:pPr lvl="2"/>
            <a:r>
              <a:rPr lang="en-GB" dirty="0" smtClean="0"/>
              <a:t>On the fly integration into VMs</a:t>
            </a:r>
          </a:p>
          <a:p>
            <a:pPr lvl="1"/>
            <a:r>
              <a:rPr lang="en-GB" dirty="0" smtClean="0"/>
              <a:t>Is the runtime behaviour still the same?</a:t>
            </a:r>
          </a:p>
          <a:p>
            <a:pPr lvl="1"/>
            <a:r>
              <a:rPr lang="en-GB" dirty="0" smtClean="0"/>
              <a:t>Difference between debug and release version when weaving into the source code</a:t>
            </a:r>
          </a:p>
          <a:p>
            <a:pPr lvl="1"/>
            <a:r>
              <a:rPr lang="en-GB" dirty="0" smtClean="0"/>
              <a:t>Monitoring needs to begin at start up time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Related approaches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Unit Tests</a:t>
            </a:r>
          </a:p>
          <a:p>
            <a:r>
              <a:rPr lang="en-GB" dirty="0" smtClean="0"/>
              <a:t>Drawbacks:</a:t>
            </a:r>
          </a:p>
          <a:p>
            <a:pPr lvl="1"/>
            <a:r>
              <a:rPr lang="en-GB" dirty="0" smtClean="0"/>
              <a:t>Only simulate execution of parts of the application</a:t>
            </a:r>
          </a:p>
          <a:p>
            <a:pPr lvl="1"/>
            <a:r>
              <a:rPr lang="en-GB" dirty="0" smtClean="0"/>
              <a:t>The test writer needs deep knowledge about the system:</a:t>
            </a:r>
          </a:p>
          <a:p>
            <a:pPr lvl="2"/>
            <a:r>
              <a:rPr lang="en-GB" dirty="0" smtClean="0"/>
              <a:t>Setup of the system core</a:t>
            </a:r>
          </a:p>
          <a:p>
            <a:pPr lvl="2"/>
            <a:r>
              <a:rPr lang="en-GB" dirty="0" smtClean="0"/>
              <a:t>The right sequence of operation calls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OCL-based Runtime Monitoring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619250"/>
            <a:ext cx="8515672" cy="4318000"/>
          </a:xfrm>
        </p:spPr>
        <p:txBody>
          <a:bodyPr/>
          <a:lstStyle/>
          <a:p>
            <a:r>
              <a:rPr lang="en-GB" dirty="0" smtClean="0"/>
              <a:t>Benefits</a:t>
            </a:r>
          </a:p>
          <a:p>
            <a:pPr lvl="1"/>
            <a:r>
              <a:rPr lang="en-GB" dirty="0" smtClean="0"/>
              <a:t>Source and byte code is untouched</a:t>
            </a:r>
          </a:p>
          <a:p>
            <a:pPr lvl="1"/>
            <a:r>
              <a:rPr lang="en-GB" dirty="0" smtClean="0"/>
              <a:t>Monitoring can start at any time</a:t>
            </a:r>
          </a:p>
          <a:p>
            <a:pPr lvl="1"/>
            <a:r>
              <a:rPr lang="en-GB" dirty="0" smtClean="0"/>
              <a:t>Monitored application can be paused and explored</a:t>
            </a:r>
          </a:p>
          <a:p>
            <a:r>
              <a:rPr lang="en-GB" dirty="0" smtClean="0"/>
              <a:t>Requirements:</a:t>
            </a:r>
          </a:p>
          <a:p>
            <a:pPr lvl="1"/>
            <a:r>
              <a:rPr lang="en-GB" dirty="0" smtClean="0"/>
              <a:t>A platform aligned model</a:t>
            </a:r>
          </a:p>
          <a:p>
            <a:pPr lvl="1"/>
            <a:r>
              <a:rPr lang="en-GB" dirty="0" smtClean="0"/>
              <a:t>Convenient runtime environment, e. g., the JVM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Runtime Monitoring Overview</a:t>
            </a:r>
            <a:endParaRPr lang="en-GB" dirty="0"/>
          </a:p>
        </p:txBody>
      </p:sp>
      <p:pic>
        <p:nvPicPr>
          <p:cNvPr id="4" name="Inhaltsplatzhalter 3" descr="Architec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07046"/>
            <a:ext cx="8531225" cy="37424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642</Words>
  <Application>Microsoft Office PowerPoint</Application>
  <PresentationFormat>Bildschirmpräsentation (4:3)</PresentationFormat>
  <Paragraphs>158</Paragraphs>
  <Slides>22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Larissa-Design</vt:lpstr>
      <vt:lpstr>OCL-based Runtime Monitoring of JVM hosted Applications</vt:lpstr>
      <vt:lpstr>Overview</vt:lpstr>
      <vt:lpstr>Motivation</vt:lpstr>
      <vt:lpstr>Motivation</vt:lpstr>
      <vt:lpstr>Motivation</vt:lpstr>
      <vt:lpstr>Related approaches</vt:lpstr>
      <vt:lpstr>Related approaches</vt:lpstr>
      <vt:lpstr>OCL-based Runtime Monitoring</vt:lpstr>
      <vt:lpstr>Runtime Monitoring Overview</vt:lpstr>
      <vt:lpstr>Platform aligned model</vt:lpstr>
      <vt:lpstr>Platform aligned model in USE</vt:lpstr>
      <vt:lpstr>Platform aligned model in USE</vt:lpstr>
      <vt:lpstr>Snapshot</vt:lpstr>
      <vt:lpstr>Example program state</vt:lpstr>
      <vt:lpstr>Example snapshot</vt:lpstr>
      <vt:lpstr>Dynamic monitoring</vt:lpstr>
      <vt:lpstr>Dynamic monitoring sample</vt:lpstr>
      <vt:lpstr>Dynamic monitoring sample</vt:lpstr>
      <vt:lpstr>Conclusion</vt:lpstr>
      <vt:lpstr>Conclusion</vt:lpstr>
      <vt:lpstr>Future work</vt:lpstr>
      <vt:lpstr>Folie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Lars Hamann</dc:creator>
  <cp:lastModifiedBy>lhamann</cp:lastModifiedBy>
  <cp:revision>287</cp:revision>
  <cp:lastPrinted>1601-01-01T00:00:00Z</cp:lastPrinted>
  <dcterms:created xsi:type="dcterms:W3CDTF">2010-03-17T16:53:32Z</dcterms:created>
  <dcterms:modified xsi:type="dcterms:W3CDTF">2011-07-13T09:47:04Z</dcterms:modified>
</cp:coreProperties>
</file>